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6" r:id="rId5"/>
    <p:sldId id="267" r:id="rId6"/>
    <p:sldId id="268" r:id="rId7"/>
    <p:sldId id="259" r:id="rId8"/>
    <p:sldId id="260" r:id="rId9"/>
    <p:sldId id="261" r:id="rId10"/>
    <p:sldId id="264" r:id="rId11"/>
    <p:sldId id="262" r:id="rId12"/>
    <p:sldId id="263" r:id="rId13"/>
    <p:sldId id="265" r:id="rId14"/>
  </p:sldIdLst>
  <p:sldSz cx="14630400" cy="8229600"/>
  <p:notesSz cx="8229600" cy="14630400"/>
  <p:embeddedFontLst>
    <p:embeddedFont>
      <p:font typeface="Arimo" panose="020B0604020202020204" pitchFamily="34" charset="0"/>
      <p:regular r:id="rId16"/>
      <p:bold r:id="rId17"/>
      <p:italic r:id="rId18"/>
      <p:boldItalic r:id="rId19"/>
    </p:embeddedFont>
    <p:embeddedFont>
      <p:font typeface="Outfit" pitchFamily="2" charset="0"/>
      <p:regular r:id="rId20"/>
      <p:bold r:id="rId21"/>
    </p:embeddedFont>
    <p:embeddedFont>
      <p:font typeface="Outfit Extra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7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3117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6311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Wearable Health Signal Anomaly Detector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241125"/>
            <a:ext cx="7556421" cy="1700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5E4CE6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Your Smart Watch, Your Safety Net: Catching Unusual Events in Real-time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62822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69002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1C1347-5917-CAEA-59DF-D5B9D2C2C2BB}"/>
              </a:ext>
            </a:extLst>
          </p:cNvPr>
          <p:cNvSpPr txBox="1"/>
          <p:nvPr/>
        </p:nvSpPr>
        <p:spPr>
          <a:xfrm>
            <a:off x="446049" y="204940"/>
            <a:ext cx="13142629" cy="2871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lnSpc>
                <a:spcPts val="1650"/>
              </a:lnSpc>
              <a:buNone/>
            </a:pPr>
            <a:endParaRPr lang="en-US" sz="2400" b="1" dirty="0">
              <a:solidFill>
                <a:srgbClr val="231971"/>
              </a:solidFill>
              <a:latin typeface="Outfit Extra Bold" panose="020B0604020202020204" charset="0"/>
              <a:ea typeface="Arimo" panose="020B0604020202020204" pitchFamily="34" charset="0"/>
              <a:cs typeface="Arimo" panose="020B0604020202020204" pitchFamily="34" charset="0"/>
            </a:endParaRPr>
          </a:p>
          <a:p>
            <a:pPr marL="0" indent="0" algn="just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231971"/>
                </a:solidFill>
                <a:latin typeface="Outfit Extra Bold" panose="020B0604020202020204" charset="0"/>
                <a:ea typeface="Arimo" panose="020B0604020202020204" pitchFamily="34" charset="0"/>
                <a:cs typeface="Arimo" panose="020B0604020202020204" pitchFamily="34" charset="0"/>
              </a:rPr>
              <a:t>Anomaly Detection Mechanism (The Core Insight!):</a:t>
            </a:r>
          </a:p>
          <a:p>
            <a:pPr algn="just">
              <a:lnSpc>
                <a:spcPct val="150000"/>
              </a:lnSpc>
            </a:pPr>
            <a:endParaRPr lang="en-US" b="1" dirty="0">
              <a:solidFill>
                <a:srgbClr val="23197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A2742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Our project isn't just about knowing if you're walking or resting. It's about detecting </a:t>
            </a:r>
            <a:r>
              <a:rPr lang="en-US" i="1" dirty="0">
                <a:solidFill>
                  <a:srgbClr val="2A2742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abnormal transitions</a:t>
            </a:r>
            <a:r>
              <a:rPr lang="en-US" dirty="0">
                <a:solidFill>
                  <a:srgbClr val="2A2742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 that might signal a   problem.</a:t>
            </a:r>
          </a:p>
          <a:p>
            <a:pPr>
              <a:lnSpc>
                <a:spcPts val="1650"/>
              </a:lnSpc>
            </a:pPr>
            <a:endParaRPr lang="en-US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>
              <a:lnSpc>
                <a:spcPts val="1650"/>
              </a:lnSpc>
            </a:pPr>
            <a:endParaRPr lang="en-US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>
              <a:lnSpc>
                <a:spcPts val="1650"/>
              </a:lnSpc>
            </a:pPr>
            <a:endParaRPr lang="en-US" dirty="0"/>
          </a:p>
          <a:p>
            <a:pPr marL="0" indent="0" algn="l">
              <a:lnSpc>
                <a:spcPts val="1650"/>
              </a:lnSpc>
              <a:buNone/>
            </a:pPr>
            <a:endParaRPr lang="en-US" sz="1800" dirty="0"/>
          </a:p>
          <a:p>
            <a:pPr marL="0" indent="0" algn="l">
              <a:lnSpc>
                <a:spcPts val="1650"/>
              </a:lnSpc>
              <a:buNone/>
            </a:pPr>
            <a:endParaRPr lang="en-US" sz="1800" dirty="0"/>
          </a:p>
        </p:txBody>
      </p:sp>
      <p:sp>
        <p:nvSpPr>
          <p:cNvPr id="4" name="Shape 6">
            <a:extLst>
              <a:ext uri="{FF2B5EF4-FFF2-40B4-BE49-F238E27FC236}">
                <a16:creationId xmlns:a16="http://schemas.microsoft.com/office/drawing/2014/main" id="{87329AE0-522E-1502-5873-74B0F308FB39}"/>
              </a:ext>
            </a:extLst>
          </p:cNvPr>
          <p:cNvSpPr/>
          <p:nvPr/>
        </p:nvSpPr>
        <p:spPr>
          <a:xfrm>
            <a:off x="330844" y="2064976"/>
            <a:ext cx="6984356" cy="2402852"/>
          </a:xfrm>
          <a:prstGeom prst="roundRect">
            <a:avLst>
              <a:gd name="adj" fmla="val 3952"/>
            </a:avLst>
          </a:prstGeom>
          <a:solidFill>
            <a:srgbClr val="FAFAFA">
              <a:alpha val="95000"/>
            </a:srgbClr>
          </a:solidFill>
          <a:ln w="15240">
            <a:solidFill>
              <a:srgbClr val="BDB8DF"/>
            </a:solidFill>
            <a:prstDash val="solid"/>
          </a:ln>
        </p:spPr>
        <p:txBody>
          <a:bodyPr/>
          <a:lstStyle/>
          <a:p>
            <a:pPr>
              <a:lnSpc>
                <a:spcPts val="1350"/>
              </a:lnSpc>
            </a:pPr>
            <a:endParaRPr lang="en-US" dirty="0"/>
          </a:p>
          <a:p>
            <a:pPr>
              <a:lnSpc>
                <a:spcPts val="1350"/>
              </a:lnSpc>
            </a:pPr>
            <a:endParaRPr lang="en-US" dirty="0">
              <a:solidFill>
                <a:srgbClr val="002060"/>
              </a:solidFill>
            </a:endParaRPr>
          </a:p>
          <a:p>
            <a:pPr>
              <a:lnSpc>
                <a:spcPts val="1350"/>
              </a:lnSpc>
            </a:pPr>
            <a:endParaRPr lang="en-US" b="1" dirty="0">
              <a:solidFill>
                <a:srgbClr val="002060"/>
              </a:solidFill>
              <a:latin typeface="Outfit Extra Bold" pitchFamily="34" charset="0"/>
              <a:ea typeface="Outfit Extra Bold" pitchFamily="34" charset="-122"/>
              <a:cs typeface="Outfit Extra Bold" pitchFamily="34" charset="-120"/>
            </a:endParaRPr>
          </a:p>
          <a:p>
            <a:pPr>
              <a:lnSpc>
                <a:spcPts val="1350"/>
              </a:lnSpc>
            </a:pPr>
            <a:r>
              <a:rPr lang="en-US" b="1" dirty="0">
                <a:solidFill>
                  <a:srgbClr val="00206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High Motion to Su1dden Rest Transition:</a:t>
            </a:r>
            <a:endParaRPr lang="en-US" b="1" dirty="0">
              <a:solidFill>
                <a:srgbClr val="002060"/>
              </a:solidFill>
              <a:latin typeface="Outfit Extra Bold" pitchFamily="34" charset="0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Imagine someone running very fast and then suddenly coming to a complete stop and staying rest. This is unusual and could mean a sudden accident or collapse. </a:t>
            </a: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triggers an alert!</a:t>
            </a:r>
            <a:endParaRPr lang="en-US" dirty="0"/>
          </a:p>
          <a:p>
            <a:pPr>
              <a:lnSpc>
                <a:spcPts val="1350"/>
              </a:lnSpc>
            </a:pPr>
            <a:endParaRPr lang="en-US" dirty="0">
              <a:solidFill>
                <a:srgbClr val="002060"/>
              </a:solidFill>
            </a:endParaRPr>
          </a:p>
          <a:p>
            <a:pPr>
              <a:lnSpc>
                <a:spcPts val="1350"/>
              </a:lnSpc>
            </a:pPr>
            <a:endParaRPr lang="en-US" dirty="0"/>
          </a:p>
        </p:txBody>
      </p:sp>
      <p:sp>
        <p:nvSpPr>
          <p:cNvPr id="5" name="Shape 7">
            <a:extLst>
              <a:ext uri="{FF2B5EF4-FFF2-40B4-BE49-F238E27FC236}">
                <a16:creationId xmlns:a16="http://schemas.microsoft.com/office/drawing/2014/main" id="{06A89BA5-DEAC-0058-ECA7-AEC40339D5E5}"/>
              </a:ext>
            </a:extLst>
          </p:cNvPr>
          <p:cNvSpPr/>
          <p:nvPr/>
        </p:nvSpPr>
        <p:spPr>
          <a:xfrm>
            <a:off x="346083" y="2065826"/>
            <a:ext cx="6969117" cy="340162"/>
          </a:xfrm>
          <a:prstGeom prst="roundRect">
            <a:avLst>
              <a:gd name="adj" fmla="val 8627"/>
            </a:avLst>
          </a:prstGeom>
          <a:solidFill>
            <a:srgbClr val="E9E6FA"/>
          </a:solidFill>
          <a:ln/>
        </p:spPr>
        <p:txBody>
          <a:bodyPr/>
          <a:lstStyle/>
          <a:p>
            <a:pPr algn="ctr"/>
            <a:r>
              <a:rPr lang="en-IN" b="1" dirty="0"/>
              <a:t>1</a:t>
            </a:r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55E1131C-F9B9-EB13-0621-5023244A1CDB}"/>
              </a:ext>
            </a:extLst>
          </p:cNvPr>
          <p:cNvSpPr/>
          <p:nvPr/>
        </p:nvSpPr>
        <p:spPr>
          <a:xfrm>
            <a:off x="7415166" y="2064975"/>
            <a:ext cx="6984356" cy="2553323"/>
          </a:xfrm>
          <a:prstGeom prst="roundRect">
            <a:avLst>
              <a:gd name="adj" fmla="val 3952"/>
            </a:avLst>
          </a:prstGeom>
          <a:solidFill>
            <a:srgbClr val="FAFAFA">
              <a:alpha val="95000"/>
            </a:srgbClr>
          </a:solidFill>
          <a:ln w="15240">
            <a:solidFill>
              <a:srgbClr val="BDB8DF"/>
            </a:solidFill>
            <a:prstDash val="solid"/>
          </a:ln>
        </p:spPr>
        <p:txBody>
          <a:bodyPr/>
          <a:lstStyle/>
          <a:p>
            <a:pPr>
              <a:lnSpc>
                <a:spcPts val="1350"/>
              </a:lnSpc>
            </a:pPr>
            <a:endParaRPr lang="en-US" dirty="0"/>
          </a:p>
          <a:p>
            <a:pPr>
              <a:lnSpc>
                <a:spcPts val="1350"/>
              </a:lnSpc>
            </a:pPr>
            <a:endParaRPr lang="en-US" dirty="0">
              <a:solidFill>
                <a:srgbClr val="002060"/>
              </a:solidFill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Outfit Extra Bold" panose="020B0604020202020204" charset="0"/>
              </a:rPr>
              <a:t>Fall Event Followed by Prolonged Rest:</a:t>
            </a:r>
            <a:endParaRPr lang="en-IN" dirty="0">
              <a:solidFill>
                <a:srgbClr val="002060"/>
              </a:solidFill>
              <a:effectLst/>
              <a:latin typeface="Outfit Extra Bold" panose="020B0604020202020204" charset="0"/>
            </a:endParaRPr>
          </a:p>
          <a:p>
            <a:pPr>
              <a:lnSpc>
                <a:spcPct val="150000"/>
              </a:lnSpc>
            </a:pPr>
            <a:endParaRPr lang="en-US" dirty="0"/>
          </a:p>
          <a:p>
            <a:pPr algn="just">
              <a:lnSpc>
                <a:spcPct val="150000"/>
              </a:lnSpc>
            </a:pPr>
            <a:r>
              <a:rPr lang="en-US" dirty="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If a fall is detected, and the person remains in a rest state immediately afterward (not getting up), this also </a:t>
            </a:r>
            <a:r>
              <a:rPr lang="en-US" b="1" dirty="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triggers an alert!</a:t>
            </a:r>
            <a:r>
              <a:rPr lang="en-US" dirty="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 It suggests a fall where the person needs help.</a:t>
            </a:r>
            <a:endParaRPr lang="en-IN" dirty="0">
              <a:effectLst/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  <a:p>
            <a:pPr>
              <a:lnSpc>
                <a:spcPts val="1350"/>
              </a:lnSpc>
            </a:pPr>
            <a:endParaRPr lang="en-US" dirty="0">
              <a:solidFill>
                <a:srgbClr val="002060"/>
              </a:solidFill>
            </a:endParaRPr>
          </a:p>
          <a:p>
            <a:pPr>
              <a:lnSpc>
                <a:spcPts val="1350"/>
              </a:lnSpc>
            </a:pPr>
            <a:endParaRPr lang="en-US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1F59B408-455D-195A-F13B-2D5350B2F427}"/>
              </a:ext>
            </a:extLst>
          </p:cNvPr>
          <p:cNvSpPr/>
          <p:nvPr/>
        </p:nvSpPr>
        <p:spPr>
          <a:xfrm>
            <a:off x="7430405" y="2065826"/>
            <a:ext cx="6969117" cy="340162"/>
          </a:xfrm>
          <a:prstGeom prst="roundRect">
            <a:avLst>
              <a:gd name="adj" fmla="val 8627"/>
            </a:avLst>
          </a:prstGeom>
          <a:solidFill>
            <a:srgbClr val="E9E6FA"/>
          </a:solidFill>
          <a:ln/>
        </p:spPr>
        <p:txBody>
          <a:bodyPr/>
          <a:lstStyle/>
          <a:p>
            <a:pPr algn="ctr"/>
            <a:r>
              <a:rPr lang="en-IN" b="1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F49E49-C1B1-D88D-7025-69ED294ED69D}"/>
              </a:ext>
            </a:extLst>
          </p:cNvPr>
          <p:cNvSpPr txBox="1"/>
          <p:nvPr/>
        </p:nvSpPr>
        <p:spPr>
          <a:xfrm>
            <a:off x="330844" y="4757832"/>
            <a:ext cx="12929501" cy="23653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 rtl="0" eaLnBrk="1" latinLnBrk="0" hangingPunct="1">
              <a:lnSpc>
                <a:spcPct val="150000"/>
              </a:lnSpc>
              <a:buNone/>
            </a:pPr>
            <a:r>
              <a:rPr lang="en-US" sz="1800" b="1" kern="1200" dirty="0">
                <a:solidFill>
                  <a:srgbClr val="002060"/>
                </a:solidFill>
                <a:effectLst/>
                <a:latin typeface="Outfit Extra Bold" panose="020B0604020202020204" charset="0"/>
                <a:ea typeface="Arimo" panose="020B0604020202020204" pitchFamily="34" charset="0"/>
                <a:cs typeface="Arimo" panose="020B0604020202020204" pitchFamily="34" charset="0"/>
              </a:rPr>
              <a:t>Normal Behavior:</a:t>
            </a:r>
            <a:r>
              <a:rPr lang="en-US" sz="1800" kern="1200" dirty="0">
                <a:solidFill>
                  <a:srgbClr val="002060"/>
                </a:solidFill>
                <a:effectLst/>
                <a:latin typeface="Outfit Extra Bold" panose="020B0604020202020204" charset="0"/>
                <a:ea typeface="Arimo" panose="020B0604020202020204" pitchFamily="34" charset="0"/>
                <a:cs typeface="Arimo" panose="020B0604020202020204" pitchFamily="34" charset="0"/>
              </a:rPr>
              <a:t> </a:t>
            </a:r>
            <a:r>
              <a:rPr lang="en-US" sz="1800" kern="1200" dirty="0">
                <a:solidFill>
                  <a:srgbClr val="2A2742"/>
                </a:solidFill>
                <a:effectLst/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If you just stop running to rest, or walk and then rest, these are considered normal and </a:t>
            </a:r>
            <a:r>
              <a:rPr lang="en-US" sz="1800" b="1" kern="1200" dirty="0">
                <a:solidFill>
                  <a:srgbClr val="2A2742"/>
                </a:solidFill>
                <a:effectLst/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do not trigger alerts</a:t>
            </a:r>
            <a:r>
              <a:rPr lang="en-US" sz="1800" kern="1200" dirty="0">
                <a:solidFill>
                  <a:srgbClr val="2A2742"/>
                </a:solidFill>
                <a:effectLst/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.</a:t>
            </a:r>
          </a:p>
          <a:p>
            <a:pPr marL="0" indent="0" algn="just" rtl="0" eaLnBrk="1" latinLnBrk="0" hangingPunct="1">
              <a:lnSpc>
                <a:spcPct val="150000"/>
              </a:lnSpc>
              <a:buNone/>
            </a:pPr>
            <a:endParaRPr lang="en-US" dirty="0">
              <a:solidFill>
                <a:srgbClr val="2A2742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Outfit Extra Bold" panose="020B0604020202020204" charset="0"/>
                <a:ea typeface="Arimo" panose="020B0604020202020204" pitchFamily="34" charset="0"/>
                <a:cs typeface="Arimo" panose="020B0604020202020204" pitchFamily="34" charset="0"/>
              </a:rPr>
              <a:t>Why this matters:</a:t>
            </a:r>
            <a:r>
              <a:rPr lang="en-US" dirty="0">
                <a:solidFill>
                  <a:srgbClr val="002060"/>
                </a:solidFill>
                <a:latin typeface="Outfit Extra Bold" panose="020B0604020202020204" charset="0"/>
                <a:ea typeface="Arimo" panose="020B0604020202020204" pitchFamily="34" charset="0"/>
                <a:cs typeface="Arimo" panose="020B0604020202020204" pitchFamily="34" charset="0"/>
              </a:rPr>
              <a:t> </a:t>
            </a:r>
            <a:r>
              <a:rPr lang="en-US" dirty="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This smart logic helps us focus on truly concerning events, reducing false alarms and ensuring help is sent when genuinely needed.</a:t>
            </a:r>
            <a:endParaRPr lang="en-IN" dirty="0">
              <a:effectLst/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  <a:p>
            <a:pPr marL="0" indent="0" algn="l" rtl="0" eaLnBrk="1" latinLnBrk="0" hangingPunct="1">
              <a:lnSpc>
                <a:spcPts val="1400"/>
              </a:lnSpc>
              <a:buNone/>
            </a:pPr>
            <a:endParaRPr lang="en-I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24928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1137" y="409456"/>
            <a:ext cx="7575471" cy="465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Real-time Monitoring &amp; System Deployment</a:t>
            </a:r>
            <a:endParaRPr lang="en-US" sz="2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137" y="1265634"/>
            <a:ext cx="6612374" cy="66123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04509" y="1246942"/>
            <a:ext cx="2945249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Live Monitoring Dashboard :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04509" y="2068579"/>
            <a:ext cx="6612374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18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built a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real-time web monitor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that runs in your browser.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04509" y="2777073"/>
            <a:ext cx="6612374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18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It's constantly connected to the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BLE watch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receiving live sensor data.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04509" y="3301960"/>
            <a:ext cx="6612374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 data comes in, it immediately extracts the 20 features we discussed, feeds them into our trained model, and gets a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live prediction of your current activity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600" dirty="0">
              <a:solidFill>
                <a:srgbClr val="002060"/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7529214" y="4535341"/>
            <a:ext cx="6612374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ct val="150000"/>
              </a:lnSpc>
              <a:buSzPct val="100000"/>
              <a:buChar char="•"/>
            </a:pP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What you see: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simple web page shows you what activity the system currently thinks the person is doing (e.g., "Resting," "Walking").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04509" y="5640371"/>
            <a:ext cx="6612374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ct val="150000"/>
              </a:lnSpc>
              <a:buSzPct val="100000"/>
              <a:buChar char="•"/>
            </a:pP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Anomaly Watcher: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Behind the scenes, this monitor is also constantly checking for those specific anomalous patterns and is ready to trigger an alert.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21137" y="8213050"/>
            <a:ext cx="13588127" cy="1060609"/>
          </a:xfrm>
          <a:prstGeom prst="roundRect">
            <a:avLst>
              <a:gd name="adj" fmla="val 5898"/>
            </a:avLst>
          </a:prstGeom>
          <a:solidFill>
            <a:srgbClr val="B6FCB8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965" y="8416885"/>
            <a:ext cx="279202" cy="22336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097994" y="8399026"/>
            <a:ext cx="2672001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Operational Significance: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1097994" y="8827056"/>
            <a:ext cx="12862441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live demonstration shows how our system can provide immediate insights and potentially save lives by detecting critical situations as they happen.</a:t>
            </a:r>
            <a:endParaRPr lang="en-US" sz="11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3632" y="491014"/>
            <a:ext cx="4119324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Future Work &amp; Conclusion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483632" y="1243656"/>
            <a:ext cx="2170390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Future Enhancements:</a:t>
            </a:r>
            <a:endParaRPr lang="en-US" dirty="0"/>
          </a:p>
        </p:txBody>
      </p:sp>
      <p:sp>
        <p:nvSpPr>
          <p:cNvPr id="4" name="Shape 2"/>
          <p:cNvSpPr/>
          <p:nvPr/>
        </p:nvSpPr>
        <p:spPr>
          <a:xfrm>
            <a:off x="483632" y="1903454"/>
            <a:ext cx="552807" cy="829151"/>
          </a:xfrm>
          <a:prstGeom prst="roundRect">
            <a:avLst>
              <a:gd name="adj" fmla="val 36001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92" y="2197432"/>
            <a:ext cx="207288" cy="2590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74552" y="1935680"/>
            <a:ext cx="2609374" cy="215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Automated Alerting Integration: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74552" y="2370736"/>
            <a:ext cx="12972217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Automatically send SMS messages to caregivers or emergency services when an anomaly is detected.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83632" y="3016985"/>
            <a:ext cx="552807" cy="829151"/>
          </a:xfrm>
          <a:prstGeom prst="roundRect">
            <a:avLst>
              <a:gd name="adj" fmla="val 36001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392" y="3294341"/>
            <a:ext cx="207288" cy="2590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213720" y="3113871"/>
            <a:ext cx="2490787" cy="215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Dataset Expansion &amp; Diversity: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1174552" y="3630734"/>
            <a:ext cx="12972217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Collect even more diverse data from many different people and situations to make the system even more robust.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483632" y="4342923"/>
            <a:ext cx="552807" cy="829151"/>
          </a:xfrm>
          <a:prstGeom prst="roundRect">
            <a:avLst>
              <a:gd name="adj" fmla="val 36001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392" y="4653238"/>
            <a:ext cx="207288" cy="2590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172827" y="4402355"/>
            <a:ext cx="2197060" cy="215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Advanced AI Architectures: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1174552" y="4717722"/>
            <a:ext cx="12972217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Explore cutting-edge AI techniques (like Deep Learning models for sequential data) for potentially higher accuracy and more subtle anomaly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detection.</a:t>
            </a:r>
            <a:endParaRPr lang="en-US" sz="1600" dirty="0"/>
          </a:p>
        </p:txBody>
      </p:sp>
      <p:sp>
        <p:nvSpPr>
          <p:cNvPr id="16" name="Shape 11"/>
          <p:cNvSpPr/>
          <p:nvPr/>
        </p:nvSpPr>
        <p:spPr>
          <a:xfrm>
            <a:off x="479736" y="5573711"/>
            <a:ext cx="552807" cy="829151"/>
          </a:xfrm>
          <a:prstGeom prst="roundRect">
            <a:avLst>
              <a:gd name="adj" fmla="val 36001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495" y="5910538"/>
            <a:ext cx="207288" cy="25908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205302" y="5797273"/>
            <a:ext cx="2401014" cy="215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Edge Computing Deployment:</a:t>
            </a:r>
            <a:endParaRPr lang="en-US" sz="1600" dirty="0"/>
          </a:p>
        </p:txBody>
      </p:sp>
      <p:sp>
        <p:nvSpPr>
          <p:cNvPr id="19" name="Text 13"/>
          <p:cNvSpPr/>
          <p:nvPr/>
        </p:nvSpPr>
        <p:spPr>
          <a:xfrm>
            <a:off x="1213720" y="6141435"/>
            <a:ext cx="12972217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Investigate deploying simplified models directly onto the wearable device itself for faster, more private processing and reduced power consumption.</a:t>
            </a:r>
            <a:endParaRPr lang="en-US" sz="1600" dirty="0"/>
          </a:p>
        </p:txBody>
      </p:sp>
      <p:sp>
        <p:nvSpPr>
          <p:cNvPr id="20" name="Shape 14"/>
          <p:cNvSpPr/>
          <p:nvPr/>
        </p:nvSpPr>
        <p:spPr>
          <a:xfrm>
            <a:off x="483631" y="6804499"/>
            <a:ext cx="552807" cy="829151"/>
          </a:xfrm>
          <a:prstGeom prst="roundRect">
            <a:avLst>
              <a:gd name="adj" fmla="val 36001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390" y="7097118"/>
            <a:ext cx="207288" cy="25908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1213720" y="6883599"/>
            <a:ext cx="2673191" cy="215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Personalized Anomaly Detection:</a:t>
            </a:r>
            <a:endParaRPr lang="en-US" sz="1600" dirty="0"/>
          </a:p>
        </p:txBody>
      </p:sp>
      <p:sp>
        <p:nvSpPr>
          <p:cNvPr id="23" name="Text 16"/>
          <p:cNvSpPr/>
          <p:nvPr/>
        </p:nvSpPr>
        <p:spPr>
          <a:xfrm>
            <a:off x="1213720" y="7227761"/>
            <a:ext cx="12972217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Customize the system to learn the unique activity patterns of each individual user for more accurate and personalized alerts.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6E3EC78C-A192-7605-6DC3-237FDFBD42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932" y="225963"/>
            <a:ext cx="13427074" cy="2815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In Conclusion: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We've successfully created a "Wearable Health Signal Anomaly Detector" that not only understands human activities from a smart watch but, 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     most importantly,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identifies critical, unusual events in real-time.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/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This technology has immense potential to improve safety, particularly for vulnerable populations, and provide peace of mind through proactive, 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rPr>
              <a:t>     Intelligent monitoring.</a:t>
            </a:r>
          </a:p>
        </p:txBody>
      </p:sp>
    </p:spTree>
    <p:extLst>
      <p:ext uri="{BB962C8B-B14F-4D97-AF65-F5344CB8AC3E}">
        <p14:creationId xmlns:p14="http://schemas.microsoft.com/office/powerpoint/2010/main" val="2849156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9812" y="178479"/>
            <a:ext cx="5207437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Overview &amp; Problem Statement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399812" y="776955"/>
            <a:ext cx="13830776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2A2742"/>
                </a:solidFill>
                <a:highlight>
                  <a:srgbClr val="FCEC99"/>
                </a:highlight>
                <a:latin typeface="Arimo" pitchFamily="34" charset="0"/>
                <a:ea typeface="Arimo" pitchFamily="34" charset="-122"/>
                <a:cs typeface="Arimo" pitchFamily="34" charset="-120"/>
              </a:rPr>
              <a:t>Imagine: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 smart system that constantly checks your health signals from a wearable device. It doesn't just know what you're doing, 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but it also spots if something is </a:t>
            </a:r>
            <a:r>
              <a:rPr lang="en-US" sz="1600" b="1" dirty="0">
                <a:solidFill>
                  <a:srgbClr val="F44444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unusual or potentially dangerous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09922" y="1530513"/>
            <a:ext cx="6963488" cy="1892911"/>
          </a:xfrm>
          <a:prstGeom prst="roundRect">
            <a:avLst>
              <a:gd name="adj" fmla="val 5147"/>
            </a:avLst>
          </a:prstGeom>
          <a:solidFill>
            <a:srgbClr val="FAFAFA">
              <a:alpha val="95000"/>
            </a:srgbClr>
          </a:solidFill>
          <a:ln w="15240">
            <a:solidFill>
              <a:srgbClr val="BDB8DF"/>
            </a:solidFill>
            <a:prstDash val="solid"/>
          </a:ln>
        </p:spPr>
        <p:txBody>
          <a:bodyPr/>
          <a:lstStyle/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5" name="Shape 3"/>
          <p:cNvSpPr/>
          <p:nvPr/>
        </p:nvSpPr>
        <p:spPr>
          <a:xfrm>
            <a:off x="356892" y="1530513"/>
            <a:ext cx="95448" cy="1638173"/>
          </a:xfrm>
          <a:prstGeom prst="roundRect">
            <a:avLst>
              <a:gd name="adj" fmla="val 78710"/>
            </a:avLst>
          </a:prstGeom>
          <a:solidFill>
            <a:srgbClr val="5E4CE6"/>
          </a:solidFill>
          <a:ln/>
        </p:spPr>
        <p:txBody>
          <a:bodyPr/>
          <a:lstStyle/>
          <a:p>
            <a:pPr>
              <a:lnSpc>
                <a:spcPct val="150000"/>
              </a:lnSpc>
            </a:pPr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574953" y="1442889"/>
            <a:ext cx="2187297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The Problem We're Solving: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4953" y="1733180"/>
            <a:ext cx="6553676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Sometimes, accidents happen (like a fall).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74953" y="2013648"/>
            <a:ext cx="6553676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Sometimes, sudden changes in activity might mean something's wrong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  like going from running fast to suddenly stopping).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4953" y="2693975"/>
            <a:ext cx="6553676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need a way to </a:t>
            </a:r>
            <a:r>
              <a:rPr lang="en-US" sz="1600" b="1" dirty="0">
                <a:solidFill>
                  <a:srgbClr val="5E98F1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automatically detect these critical moments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and 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  alert someone.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395090" y="1436734"/>
            <a:ext cx="7029384" cy="1986690"/>
          </a:xfrm>
          <a:prstGeom prst="roundRect">
            <a:avLst>
              <a:gd name="adj" fmla="val 2008"/>
            </a:avLst>
          </a:prstGeom>
          <a:solidFill>
            <a:srgbClr val="FAFAFA">
              <a:alpha val="95000"/>
            </a:srgbClr>
          </a:solidFill>
          <a:ln w="15240">
            <a:solidFill>
              <a:srgbClr val="BDB8DF"/>
            </a:solidFill>
            <a:prstDash val="solid"/>
          </a:ln>
        </p:spPr>
        <p:txBody>
          <a:bodyPr/>
          <a:lstStyle/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11" name="Shape 9"/>
          <p:cNvSpPr/>
          <p:nvPr/>
        </p:nvSpPr>
        <p:spPr>
          <a:xfrm flipH="1">
            <a:off x="7402710" y="1442889"/>
            <a:ext cx="45719" cy="1707587"/>
          </a:xfrm>
          <a:prstGeom prst="roundRect">
            <a:avLst>
              <a:gd name="adj" fmla="val 78710"/>
            </a:avLst>
          </a:prstGeom>
          <a:solidFill>
            <a:srgbClr val="5E4CE6"/>
          </a:solidFill>
          <a:ln/>
        </p:spPr>
        <p:txBody>
          <a:bodyPr/>
          <a:lstStyle/>
          <a:p>
            <a:pPr>
              <a:lnSpc>
                <a:spcPct val="150000"/>
              </a:lnSpc>
            </a:pPr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7547372" y="1430787"/>
            <a:ext cx="1713548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Our Solution: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47372" y="1692151"/>
            <a:ext cx="6553795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We've built a "Wearable Health Signal Anomaly Detector" that uses data from a smart 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watch to: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547372" y="2260848"/>
            <a:ext cx="6553795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Understand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your activities (rest, walk, run, fall, etc.).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558800" y="2574776"/>
            <a:ext cx="6553795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Font typeface="+mj-lt"/>
              <a:buAutoNum type="arabicPeriod" startAt="2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Spot anomalies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– those unexpected or concerning patterns.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558801" y="2961416"/>
            <a:ext cx="6553795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Font typeface="+mj-lt"/>
              <a:buAutoNum type="arabicPeriod" startAt="3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Potentially alert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help when needed.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15051" y="3335164"/>
            <a:ext cx="2602111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Outfit" pitchFamily="2" charset="0"/>
                <a:ea typeface="Outfit Extra Bold" pitchFamily="34" charset="-122"/>
                <a:cs typeface="Outfit Extra Bold" pitchFamily="34" charset="-120"/>
              </a:rPr>
              <a:t>Our "Eyes" on You (Sensor Data):</a:t>
            </a:r>
            <a:endParaRPr lang="en-US" sz="2800" dirty="0">
              <a:latin typeface="Outfit" pitchFamily="2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399812" y="4044439"/>
            <a:ext cx="6776085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Accelerometer (ACC):</a:t>
            </a: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Measures your movement and 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 how you're oriented (like a motion sensor).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399812" y="5103072"/>
            <a:ext cx="6776085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PPG / Heart Rate:</a:t>
            </a: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Tracks your heart's activity.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399811" y="5725566"/>
            <a:ext cx="6776085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SpO₂ (Blood Oxygen):</a:t>
            </a: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Measures the 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 oxygen levels in your blood.</a:t>
            </a:r>
            <a:endParaRPr lang="en-US" sz="2000" dirty="0"/>
          </a:p>
        </p:txBody>
      </p:sp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4315" y="3523785"/>
            <a:ext cx="6776085" cy="473967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1520" y="907852"/>
            <a:ext cx="8069223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Acquisition &amp; Preprocessing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" y="1979057"/>
            <a:ext cx="6583680" cy="83605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40475" y="3024068"/>
            <a:ext cx="273331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Raw Data Acquisition :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940475" y="3475911"/>
            <a:ext cx="6165771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connected to a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BLE (Bluetooth Low Energy) smart watch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Think of it as a wireless connection to get real-time health updates.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40475" y="4552355"/>
            <a:ext cx="6165771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recorded raw sensor signals (ACC, PPG, SpO₂) while performing different activities like resting, walking, running, and even simulated falls.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40475" y="5628799"/>
            <a:ext cx="6165771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Important: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carefully </a:t>
            </a:r>
            <a:r>
              <a:rPr lang="en-US" sz="1600" i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labeled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each activity as we recorded it so our system could learn what each action looks like.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40475" y="6370796"/>
            <a:ext cx="616577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i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Result: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initial "raw data" file.</a:t>
            </a:r>
            <a:endParaRPr lang="en-US" sz="16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979057"/>
            <a:ext cx="6583680" cy="83605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524155" y="3024068"/>
            <a:ext cx="4079200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Transformation &amp; Cleaning :</a:t>
            </a:r>
            <a:endParaRPr lang="en-US" sz="2050" dirty="0"/>
          </a:p>
        </p:txBody>
      </p:sp>
      <p:sp>
        <p:nvSpPr>
          <p:cNvPr id="11" name="Text 7"/>
          <p:cNvSpPr/>
          <p:nvPr/>
        </p:nvSpPr>
        <p:spPr>
          <a:xfrm>
            <a:off x="7524155" y="3475911"/>
            <a:ext cx="6165771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raw data from the watch wasn't immediately usable – it was in a complex, technical format (hexadecimal code).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7524155" y="4217908"/>
            <a:ext cx="616577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preprocessing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step acted like a translator: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524155" y="4625459"/>
            <a:ext cx="6165771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It converted these technical codes into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meaningful</a:t>
            </a: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numbers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(e.g., actual acceleration values, heart rate, SpO₂ percentages).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7524155" y="5701903"/>
            <a:ext cx="6165771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It also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cleaned up any messy parts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like missing information or blank spaces, making sure the data was ready for analysis.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7524155" y="6778347"/>
            <a:ext cx="616577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i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Result: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clean, numerical dataset ready for the next steps.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A71627-C7D4-7074-CD4F-B30C70EFE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059" y="1594799"/>
            <a:ext cx="9526329" cy="58205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38ABAD-6225-EF9D-3BC9-A784FA580874}"/>
              </a:ext>
            </a:extLst>
          </p:cNvPr>
          <p:cNvSpPr txBox="1"/>
          <p:nvPr/>
        </p:nvSpPr>
        <p:spPr>
          <a:xfrm>
            <a:off x="367990" y="412595"/>
            <a:ext cx="9288966" cy="689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100"/>
              </a:lnSpc>
            </a:pPr>
            <a:r>
              <a:rPr lang="en-US" sz="3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Visualization</a:t>
            </a: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ACE9EA-79F8-E498-E0CF-A703AD5F7BA6}"/>
              </a:ext>
            </a:extLst>
          </p:cNvPr>
          <p:cNvSpPr txBox="1"/>
          <p:nvPr/>
        </p:nvSpPr>
        <p:spPr>
          <a:xfrm>
            <a:off x="10381785" y="1102336"/>
            <a:ext cx="3880625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The bar chart shows that </a:t>
            </a:r>
            <a:r>
              <a:rPr lang="en-US" dirty="0">
                <a:solidFill>
                  <a:srgbClr val="002060"/>
                </a:solidFill>
              </a:rPr>
              <a:t>“Walking” </a:t>
            </a:r>
            <a:r>
              <a:rPr lang="en-US" dirty="0"/>
              <a:t>windows account for well over half of your samples, while “Running” and activities like “Climbing Stairs” make up only a small fraction.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This pronounced imbalance highlights that everyday behaviors dominate the dataset, while less common movements are under‑represented.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7560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14ADC7-FEB0-FA18-281C-7A74341D9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53" y="430802"/>
            <a:ext cx="10021699" cy="70780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984E42-492C-77CD-31D1-D232E11B4768}"/>
              </a:ext>
            </a:extLst>
          </p:cNvPr>
          <p:cNvSpPr txBox="1"/>
          <p:nvPr/>
        </p:nvSpPr>
        <p:spPr>
          <a:xfrm>
            <a:off x="10682868" y="235021"/>
            <a:ext cx="3449679" cy="7303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Low‑motion activities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/>
              <a:t>(Sitting, Standing) cluster at low motion and steady pulse variability.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High‑motion activities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/>
              <a:t>(Running, Jumping) display both high motion and noisy pulse readings.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Intermediate activities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/>
              <a:t>(Walking, Climbing Stairs) sit between these extremes.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A few outliers (high pulse noise with low motion) may indicate loose sensors or brief physiological spikes.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7737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CD8EEF-48C9-1DC5-6C7A-19F844CB2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29" y="1091942"/>
            <a:ext cx="9445083" cy="54761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3D9949-5A14-B32C-0AB6-7D2498FB4A66}"/>
              </a:ext>
            </a:extLst>
          </p:cNvPr>
          <p:cNvSpPr txBox="1"/>
          <p:nvPr/>
        </p:nvSpPr>
        <p:spPr>
          <a:xfrm>
            <a:off x="9980342" y="591015"/>
            <a:ext cx="4293220" cy="6878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Transitions into </a:t>
            </a:r>
            <a:r>
              <a:rPr lang="en-US" b="1" dirty="0">
                <a:solidFill>
                  <a:srgbClr val="002060"/>
                </a:solidFill>
              </a:rPr>
              <a:t>Running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/>
              <a:t>correspond with clear and sustained increases in the average pulse curve, reflecting elevated cardiovascular demand as soon as the activity begins.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Walking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/>
              <a:t>segments produce a moderate rise in pulse relative to resting, forming a distinct mid‑level plateau that bridges the gap between rest and intense exercise.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During </a:t>
            </a:r>
            <a:r>
              <a:rPr lang="en-US" b="1" dirty="0">
                <a:solidFill>
                  <a:srgbClr val="002060"/>
                </a:solidFill>
              </a:rPr>
              <a:t>Sitting</a:t>
            </a:r>
            <a:r>
              <a:rPr lang="en-US" dirty="0"/>
              <a:t>, the pulse trace remains at lower, flatter levels, indicating a restful state with minimal exertion.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82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3748" y="446246"/>
            <a:ext cx="557950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Feature Engineering &amp; Dataset Analysis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63748" y="1066561"/>
            <a:ext cx="13783151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Why Feature Engineering?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Imagine trying to understand a book by just reading individual letters. It's hard! Instead, we look for words,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sentences, and paragraphs.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13734" y="2025009"/>
            <a:ext cx="13783151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Similarly, raw sensor data is like individual letters. We need to extract </a:t>
            </a: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"features"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– specific measurements and patterns – that describe the activity.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78946" y="3053753"/>
            <a:ext cx="2597348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Sliding Window Segmentation: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413734" y="3397401"/>
            <a:ext cx="7025402" cy="3874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don't look at individual sensor readings. Instead, we take small, overlapping "snapshots" of data, like a short video clip (e.g., an 8-second window). This helps us see the full picture of an activity.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23624" y="4657245"/>
            <a:ext cx="3814167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Multimodal Feature Extraction (20 Features):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78946" y="5002587"/>
            <a:ext cx="7025402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each snapshot, we calculated 20 different smart measurements: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22795" y="5274764"/>
            <a:ext cx="7025402" cy="3874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ct val="150000"/>
              </a:lnSpc>
              <a:buSzPct val="100000"/>
              <a:buChar char="•"/>
            </a:pPr>
            <a:r>
              <a:rPr lang="en-US" sz="14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Accelerometer (ACC) Features (13):</a:t>
            </a: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Mean, Standard Deviation, Min, Max, Median, Skewness, Kurtosis, Jerk Max (rate of acceleration change), Peak Count, Bandpower (frequency domain), Step Frequency, Zero-Crossing Rate.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584716" y="6204591"/>
            <a:ext cx="7025402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PPG Features (4):</a:t>
            </a: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Mean, Standard Deviation, RMSSD (Heart Rate Variability), Slope.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584716" y="6691094"/>
            <a:ext cx="7025402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SpO₂ Features (3):</a:t>
            </a: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Mean, Standard Deviation, Rate of Change.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584716" y="7104993"/>
            <a:ext cx="7025402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These features help our system really understand </a:t>
            </a:r>
            <a:r>
              <a:rPr lang="en-US" sz="1400" i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what kind of activity is happening</a:t>
            </a: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4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2045" y="1862256"/>
            <a:ext cx="6462355" cy="6462355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463748" y="8596788"/>
            <a:ext cx="13783151" cy="862251"/>
          </a:xfrm>
          <a:prstGeom prst="roundRect">
            <a:avLst>
              <a:gd name="adj" fmla="val 5896"/>
            </a:avLst>
          </a:prstGeom>
          <a:solidFill>
            <a:srgbClr val="FCF2B5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716" y="8764309"/>
            <a:ext cx="226933" cy="181570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932617" y="8747998"/>
            <a:ext cx="2796183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Dataset Imbalance Observation :</a:t>
            </a:r>
            <a:endParaRPr lang="en-US" sz="1400" dirty="0"/>
          </a:p>
        </p:txBody>
      </p:sp>
      <p:sp>
        <p:nvSpPr>
          <p:cNvPr id="17" name="Text 13"/>
          <p:cNvSpPr/>
          <p:nvPr/>
        </p:nvSpPr>
        <p:spPr>
          <a:xfrm>
            <a:off x="932617" y="9095898"/>
            <a:ext cx="13193316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When we looked at our collected data, we noticed we had far fewer "fall" examples than other activities. This was a crucial discovery because it meant our system might struggle to learn about falls.</a:t>
            </a:r>
            <a:endParaRPr lang="en-US" sz="9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965" y="568643"/>
            <a:ext cx="8240554" cy="598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Model Training &amp; Data Augmentation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669965" y="1859927"/>
            <a:ext cx="6549509" cy="5824061"/>
          </a:xfrm>
          <a:prstGeom prst="roundRect">
            <a:avLst>
              <a:gd name="adj" fmla="val 1884"/>
            </a:avLst>
          </a:prstGeom>
          <a:solidFill>
            <a:srgbClr val="FAFAF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69965" y="1813917"/>
            <a:ext cx="6549509" cy="91440"/>
          </a:xfrm>
          <a:prstGeom prst="roundRect">
            <a:avLst>
              <a:gd name="adj" fmla="val 87930"/>
            </a:avLst>
          </a:prstGeom>
          <a:solidFill>
            <a:srgbClr val="5E4C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3657540" y="1549718"/>
            <a:ext cx="574238" cy="574238"/>
          </a:xfrm>
          <a:prstGeom prst="roundRect">
            <a:avLst>
              <a:gd name="adj" fmla="val 159237"/>
            </a:avLst>
          </a:prstGeom>
          <a:solidFill>
            <a:srgbClr val="5E4CE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824" y="1693307"/>
            <a:ext cx="229672" cy="28706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84158" y="2315289"/>
            <a:ext cx="324159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Addressing Class Imbalance :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84158" y="2729151"/>
            <a:ext cx="6121122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Since falls are rare but important, we "taught" our system more about them.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884158" y="3408521"/>
            <a:ext cx="6121122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How: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We took our existing "fall" data and slightly tweaked it (added tiny, harmless "noise") to create </a:t>
            </a: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new, synthetic fall examples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884158" y="4087892"/>
            <a:ext cx="6121122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Goal: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Make sure our system saw enough fall examples to learn how to identify them accurately.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7410807" y="1836777"/>
            <a:ext cx="6549628" cy="5824061"/>
          </a:xfrm>
          <a:prstGeom prst="roundRect">
            <a:avLst>
              <a:gd name="adj" fmla="val 1884"/>
            </a:avLst>
          </a:prstGeom>
          <a:solidFill>
            <a:srgbClr val="FAFAF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7410807" y="1813917"/>
            <a:ext cx="6549628" cy="91440"/>
          </a:xfrm>
          <a:prstGeom prst="roundRect">
            <a:avLst>
              <a:gd name="adj" fmla="val 87930"/>
            </a:avLst>
          </a:prstGeom>
          <a:solidFill>
            <a:srgbClr val="5E4C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10398502" y="1549718"/>
            <a:ext cx="574238" cy="574238"/>
          </a:xfrm>
          <a:prstGeom prst="roundRect">
            <a:avLst>
              <a:gd name="adj" fmla="val 159237"/>
            </a:avLst>
          </a:prstGeom>
          <a:solidFill>
            <a:srgbClr val="5E4CE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0785" y="1693307"/>
            <a:ext cx="229672" cy="287060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7625001" y="2315289"/>
            <a:ext cx="4545330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Machine Learning Pipeline Construction :</a:t>
            </a:r>
            <a:endParaRPr lang="en-US" sz="1850" dirty="0"/>
          </a:p>
        </p:txBody>
      </p:sp>
      <p:sp>
        <p:nvSpPr>
          <p:cNvPr id="16" name="Text 12"/>
          <p:cNvSpPr/>
          <p:nvPr/>
        </p:nvSpPr>
        <p:spPr>
          <a:xfrm>
            <a:off x="7625001" y="2729151"/>
            <a:ext cx="6121241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built a sophisticated machine learning </a:t>
            </a: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"pipeline"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– think of it as a multi-step learning process:</a:t>
            </a:r>
            <a:endParaRPr lang="en-US" sz="1500" dirty="0"/>
          </a:p>
        </p:txBody>
      </p:sp>
      <p:sp>
        <p:nvSpPr>
          <p:cNvPr id="17" name="Text 13"/>
          <p:cNvSpPr/>
          <p:nvPr/>
        </p:nvSpPr>
        <p:spPr>
          <a:xfrm>
            <a:off x="7625001" y="3456384"/>
            <a:ext cx="612124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Imputation: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Automatically handles any remaining missing data.</a:t>
            </a:r>
            <a:endParaRPr lang="en-US" sz="1500" dirty="0"/>
          </a:p>
        </p:txBody>
      </p:sp>
      <p:sp>
        <p:nvSpPr>
          <p:cNvPr id="18" name="Text 14"/>
          <p:cNvSpPr/>
          <p:nvPr/>
        </p:nvSpPr>
        <p:spPr>
          <a:xfrm>
            <a:off x="7625001" y="3829526"/>
            <a:ext cx="6121241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2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Feature Scaling: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Makes sure all our 20 features are on the same scale, so none unfairly dominate the learning.</a:t>
            </a:r>
            <a:endParaRPr lang="en-US" sz="1500" dirty="0"/>
          </a:p>
        </p:txBody>
      </p:sp>
      <p:sp>
        <p:nvSpPr>
          <p:cNvPr id="19" name="Text 15"/>
          <p:cNvSpPr/>
          <p:nvPr/>
        </p:nvSpPr>
        <p:spPr>
          <a:xfrm>
            <a:off x="7625001" y="4508897"/>
            <a:ext cx="6121241" cy="918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3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SMOTE (Synthetic Minority Oversampling Technique):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Applied during training to further balance classes, especially critical for fall detection.</a:t>
            </a:r>
            <a:endParaRPr lang="en-US" sz="1500" dirty="0"/>
          </a:p>
        </p:txBody>
      </p:sp>
      <p:sp>
        <p:nvSpPr>
          <p:cNvPr id="20" name="Text 16"/>
          <p:cNvSpPr/>
          <p:nvPr/>
        </p:nvSpPr>
        <p:spPr>
          <a:xfrm>
            <a:off x="7625001" y="5494496"/>
            <a:ext cx="6121241" cy="1224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4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Ensemble Classification (Stacking Model):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This is the core "decision-maker." It combines the strengths of two powerful learning methods (Random Forest and Logistic Regression) to make very accurate predictions.</a:t>
            </a:r>
            <a:endParaRPr lang="en-US" sz="1500" dirty="0"/>
          </a:p>
        </p:txBody>
      </p:sp>
      <p:sp>
        <p:nvSpPr>
          <p:cNvPr id="21" name="Text 17"/>
          <p:cNvSpPr/>
          <p:nvPr/>
        </p:nvSpPr>
        <p:spPr>
          <a:xfrm>
            <a:off x="7625001" y="6834188"/>
            <a:ext cx="6121241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Outcome: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Our trained model is now ready to identify activities and spot anomalies.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62151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Model Performance &amp; Anomaly Detection Logic</a:t>
            </a:r>
            <a:endParaRPr lang="en-US" sz="2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963692"/>
            <a:ext cx="6780014" cy="67800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61171" y="949523"/>
            <a:ext cx="3205996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Performance Evaluation (70% Accuracy):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461171" y="181061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Overall, our system achieved about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70% accuracy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 correctly identifying</a:t>
            </a:r>
          </a:p>
          <a:p>
            <a:pPr algn="just">
              <a:lnSpc>
                <a:spcPct val="150000"/>
              </a:lnSpc>
              <a:buSzPct val="100000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   activities.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438311" y="2567534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ct val="150000"/>
              </a:lnSpc>
              <a:buSzPct val="100000"/>
              <a:buChar char="•"/>
            </a:pP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Crucially: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data balancing and advanced model helped us significantly improve the system's ability to </a:t>
            </a:r>
            <a:r>
              <a:rPr lang="en-US" sz="1600" b="1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detect 'fall' events</a:t>
            </a:r>
            <a:r>
              <a:rPr lang="en-US" sz="1600" dirty="0">
                <a:solidFill>
                  <a:srgbClr val="00206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– this is vital for our anomaly detection.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96835" y="8041243"/>
            <a:ext cx="3998119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3742611" y="8808006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1652</Words>
  <Application>Microsoft Office PowerPoint</Application>
  <PresentationFormat>Custom</PresentationFormat>
  <Paragraphs>143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Arimo</vt:lpstr>
      <vt:lpstr>Outfit</vt:lpstr>
      <vt:lpstr>Wingdings</vt:lpstr>
      <vt:lpstr>Outfit Extra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Kashvi Soni</cp:lastModifiedBy>
  <cp:revision>6</cp:revision>
  <dcterms:created xsi:type="dcterms:W3CDTF">2025-07-23T18:29:12Z</dcterms:created>
  <dcterms:modified xsi:type="dcterms:W3CDTF">2025-07-24T04:19:35Z</dcterms:modified>
</cp:coreProperties>
</file>